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95275" y="2224087"/>
            <a:ext cx="11601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T-SAM: Text Self-Attention Maps</a:t>
            </a:r>
            <a:endParaRPr b="1" sz="4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71500" y="3032234"/>
            <a:ext cx="11049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Understanding Diffusion Models and Semantic Alignment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4012884"/>
            <a:ext cx="11049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Student Name : Udit Jain</a:t>
            </a:r>
            <a:endParaRPr sz="1650">
              <a:solidFill>
                <a:srgbClr val="33415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Roll No. : 24CSM1R23</a:t>
            </a:r>
            <a:endParaRPr sz="1650">
              <a:solidFill>
                <a:srgbClr val="3341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7" name="Google Shape;2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571500" y="219075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core idea:</a:t>
            </a:r>
            <a:endParaRPr/>
          </a:p>
        </p:txBody>
      </p:sp>
      <p:sp>
        <p:nvSpPr>
          <p:cNvPr id="209" name="Google Shape;209;p22"/>
          <p:cNvSpPr txBox="1"/>
          <p:nvPr/>
        </p:nvSpPr>
        <p:spPr>
          <a:xfrm>
            <a:off x="742950" y="2667000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10" name="Google Shape;210;p22"/>
          <p:cNvSpPr txBox="1"/>
          <p:nvPr/>
        </p:nvSpPr>
        <p:spPr>
          <a:xfrm>
            <a:off x="857250" y="2667000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Extract text self-attention matrix </a:t>
            </a:r>
            <a:r>
              <a:rPr b="1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(the correct syntax).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742950" y="309562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12" name="Google Shape;212;p22"/>
          <p:cNvSpPr txBox="1"/>
          <p:nvPr/>
        </p:nvSpPr>
        <p:spPr>
          <a:xfrm>
            <a:off x="865524" y="3095625"/>
            <a:ext cx="543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Compute cross-attention similarity matrix </a:t>
            </a:r>
            <a:r>
              <a:rPr b="1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(image meaning).</a:t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723900" y="3524250"/>
            <a:ext cx="1333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857250" y="3524250"/>
            <a:ext cx="50006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Aim: Make S match T.</a:t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762000" y="4152900"/>
            <a:ext cx="40368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The idea: </a:t>
            </a:r>
            <a:endParaRPr b="0" i="0" sz="1500" u="none" cap="none" strike="noStrike">
              <a:solidFill>
                <a:srgbClr val="1E29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Use the self-attention matrix T... and guide cross-attention S... to match it.</a:t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571500" y="4152900"/>
            <a:ext cx="28575" cy="800100"/>
          </a:xfrm>
          <a:prstGeom prst="rect">
            <a:avLst/>
          </a:prstGeom>
          <a:solidFill>
            <a:srgbClr val="4F46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This Paper: T-SAM (Text Self-Attention Maps)</a:t>
            </a: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700" y="1396287"/>
            <a:ext cx="5848351" cy="459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3" name="Google Shape;2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667000"/>
            <a:ext cx="52863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4" name="Google Shape;2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4010025"/>
            <a:ext cx="5286375" cy="7160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571500" y="219075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 simple loss is applied:</a:t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571500" y="3514725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 small gradient update nudges the latent </a:t>
            </a:r>
            <a:r>
              <a:rPr b="0" i="0" lang="en-US" sz="15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571500" y="4916537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“They do not retrain the model. They simply nudge the latent at a few early denoising steps...”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571500" y="571500"/>
            <a:ext cx="1160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This Paper: Optimization </a:t>
            </a:r>
            <a:endParaRPr b="0" i="0" sz="3000" u="none" cap="none" strike="noStrike">
              <a:solidFill>
                <a:srgbClr val="1E29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(Simple Loss)</a:t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50" y="4027300"/>
            <a:ext cx="41843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650" y="662625"/>
            <a:ext cx="3606802" cy="54102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5708900" y="6335350"/>
            <a:ext cx="528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Pipeline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/>
        </p:nvSpPr>
        <p:spPr>
          <a:xfrm>
            <a:off x="1123950" y="5486400"/>
            <a:ext cx="9944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“On the TIFA benchmark, T-SAM outperforms prior approaches across categories like color, shape, and relation understanding.”</a:t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1398925" y="209550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1513225" y="2095500"/>
            <a:ext cx="10115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Tested on 4000+ natural language prompts.</a:t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1398925" y="238125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1513225" y="2381250"/>
            <a:ext cx="10115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T-SAM improves TIFA score significantly.</a:t>
            </a:r>
            <a:endParaRPr/>
          </a:p>
        </p:txBody>
      </p:sp>
      <p:sp>
        <p:nvSpPr>
          <p:cNvPr id="241" name="Google Shape;241;p24"/>
          <p:cNvSpPr txBox="1"/>
          <p:nvPr/>
        </p:nvSpPr>
        <p:spPr>
          <a:xfrm>
            <a:off x="1398925" y="266700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1513225" y="2667000"/>
            <a:ext cx="10115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Handles colors, shapes, relations better than baselines.</a:t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571500" y="571500"/>
            <a:ext cx="1160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Experiments (TIFA Benchmark)</a:t>
            </a:r>
            <a:endParaRPr sz="1800">
              <a:solidFill>
                <a:srgbClr val="1E29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E29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TIFA Score refers to a reference-free metric used for evaluating the faithfulness of text-to-image generation models</a:t>
            </a:r>
            <a:endParaRPr sz="1800">
              <a:solidFill>
                <a:srgbClr val="1E293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02" y="3325476"/>
            <a:ext cx="10632775" cy="20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  <a:endParaRPr/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775" y="571500"/>
            <a:ext cx="5890100" cy="5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/>
        </p:nvSpPr>
        <p:spPr>
          <a:xfrm>
            <a:off x="571500" y="1258975"/>
            <a:ext cx="4000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T-SAM consistently improves semantic alignment</a:t>
            </a:r>
            <a:r>
              <a:rPr lang="en-US" sz="1500">
                <a:solidFill>
                  <a:schemeClr val="dk1"/>
                </a:solidFill>
              </a:rPr>
              <a:t>, fixing wrong attribute–object bindings and reducing missing-object errors across diverse prompts.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It achieves </a:t>
            </a:r>
            <a:r>
              <a:rPr b="1" lang="en-US" sz="1500">
                <a:solidFill>
                  <a:schemeClr val="dk1"/>
                </a:solidFill>
              </a:rPr>
              <a:t>higher TIFA scores and better CLIP-based similarity</a:t>
            </a:r>
            <a:r>
              <a:rPr lang="en-US" sz="1500">
                <a:solidFill>
                  <a:schemeClr val="dk1"/>
                </a:solidFill>
              </a:rPr>
              <a:t> compared to Attend-and-Excite, Linguistic Binding, and CONFORM.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The generated images show </a:t>
            </a:r>
            <a:r>
              <a:rPr b="1" lang="en-US" sz="1500">
                <a:solidFill>
                  <a:schemeClr val="dk1"/>
                </a:solidFill>
              </a:rPr>
              <a:t>clearer object separation, correct color mapping, and better adherence to textual syntax</a:t>
            </a:r>
            <a:r>
              <a:rPr lang="en-US" sz="1500">
                <a:solidFill>
                  <a:schemeClr val="dk1"/>
                </a:solidFill>
              </a:rPr>
              <a:t> without any model retraining.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/>
        </p:nvSpPr>
        <p:spPr>
          <a:xfrm>
            <a:off x="571500" y="1412175"/>
            <a:ext cx="819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Extra Computation: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Extra computation during inference (optimizes latent multiple times).</a:t>
            </a:r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571500" y="1888425"/>
            <a:ext cx="819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Tuning: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Hyperparameters (α, γ) matter and need tuning.</a:t>
            </a:r>
            <a:endParaRPr/>
          </a:p>
        </p:txBody>
      </p:sp>
      <p:sp>
        <p:nvSpPr>
          <p:cNvPr id="258" name="Google Shape;258;p26"/>
          <p:cNvSpPr txBox="1"/>
          <p:nvPr/>
        </p:nvSpPr>
        <p:spPr>
          <a:xfrm>
            <a:off x="571500" y="2364675"/>
            <a:ext cx="819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Scope: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Only text-side syntax is considered, not image-side structure.</a:t>
            </a:r>
            <a:endParaRPr/>
          </a:p>
        </p:txBody>
      </p:sp>
      <p:sp>
        <p:nvSpPr>
          <p:cNvPr id="259" name="Google Shape;259;p26"/>
          <p:cNvSpPr txBox="1"/>
          <p:nvPr/>
        </p:nvSpPr>
        <p:spPr>
          <a:xfrm>
            <a:off x="571500" y="2840925"/>
            <a:ext cx="819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Length: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Does not handle long, multi-sentence prompts yet.</a:t>
            </a:r>
            <a:endParaRPr/>
          </a:p>
        </p:txBody>
      </p:sp>
      <p:sp>
        <p:nvSpPr>
          <p:cNvPr id="260" name="Google Shape;260;p26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Limitations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/>
        </p:nvSpPr>
        <p:spPr>
          <a:xfrm>
            <a:off x="571500" y="1492925"/>
            <a:ext cx="819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Faster approximation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of T → S alignment.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571500" y="1969175"/>
            <a:ext cx="819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Combining image-side structure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(segmentation, layout).</a:t>
            </a:r>
            <a:endParaRPr/>
          </a:p>
        </p:txBody>
      </p:sp>
      <p:sp>
        <p:nvSpPr>
          <p:cNvPr id="267" name="Google Shape;267;p27"/>
          <p:cNvSpPr txBox="1"/>
          <p:nvPr/>
        </p:nvSpPr>
        <p:spPr>
          <a:xfrm>
            <a:off x="571500" y="2445425"/>
            <a:ext cx="819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Multi-sentence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or story-level alignment.</a:t>
            </a: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571500" y="2921675"/>
            <a:ext cx="8191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Quote: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“The next step could be integrating visual constraints, improving efficiency, and extending syntax to long paragraph-level prompts.”</a:t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Future Direction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/>
          <p:nvPr/>
        </p:nvSpPr>
        <p:spPr>
          <a:xfrm>
            <a:off x="571500" y="3886200"/>
            <a:ext cx="11049000" cy="38100"/>
          </a:xfrm>
          <a:prstGeom prst="roundRect">
            <a:avLst>
              <a:gd fmla="val 16667" name="adj"/>
            </a:avLst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507968" y="4143375"/>
            <a:ext cx="2668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Attend-and-Excite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571500" y="4667250"/>
            <a:ext cx="254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Ensures </a:t>
            </a:r>
            <a:r>
              <a:rPr b="1" i="0" lang="en-US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 presence</a:t>
            </a:r>
            <a:r>
              <a:rPr b="0" i="0" lang="en-US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Solves missing objects.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3343888" y="2381250"/>
            <a:ext cx="2668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Linguistic Binding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3407419" y="2905125"/>
            <a:ext cx="254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Attribute–entity mapping</a:t>
            </a:r>
            <a:r>
              <a:rPr b="0" i="0" lang="en-US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via an external parser.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6179808" y="4143375"/>
            <a:ext cx="2668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T-SAM (This Paper)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6243339" y="4667250"/>
            <a:ext cx="254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Parser-free</a:t>
            </a:r>
            <a:r>
              <a:rPr b="0" i="0" lang="en-US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self-contained syntax transfer.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9015728" y="1809750"/>
            <a:ext cx="2668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Summary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9079259" y="2333625"/>
            <a:ext cx="254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"Simpler, cleaner, and more general... extracts syntax from the model's </a:t>
            </a:r>
            <a:r>
              <a:rPr b="1" i="1" lang="en-US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own</a:t>
            </a:r>
            <a:r>
              <a:rPr b="0" i="1" lang="en-US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self-attention."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1746870" y="38100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4582790" y="38100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7418709" y="38100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10254629" y="38100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Summary &amp; Evolution of Alignment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/>
        </p:nvSpPr>
        <p:spPr>
          <a:xfrm>
            <a:off x="571500" y="2457997"/>
            <a:ext cx="1104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Thank you.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742950" y="2476500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857250" y="2476500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Text → Image using diffusion models.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742950" y="290512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857250" y="2905125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Used in art, design, prototyping, automation.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742950" y="3333750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D94646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857250" y="3333750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D94646"/>
                </a:solidFill>
                <a:latin typeface="Lato"/>
                <a:ea typeface="Lato"/>
                <a:cs typeface="Lato"/>
                <a:sym typeface="Lato"/>
              </a:rPr>
              <a:t>But they still struggle with semantic alignment.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762000" y="3933825"/>
            <a:ext cx="509587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“Text-to-image diffusion models... can generate beautiful images... But even today, they often misunderstand what we are trying to describe.”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571500" y="3933825"/>
            <a:ext cx="28575" cy="800100"/>
          </a:xfrm>
          <a:prstGeom prst="rect">
            <a:avLst/>
          </a:prstGeom>
          <a:solidFill>
            <a:srgbClr val="4F46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What is Text-to-Image Generation?</a:t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950" y="1876425"/>
            <a:ext cx="39433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571500" y="219075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Prompt: “A black car and a white clock”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571500" y="266700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Common Errors: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742950" y="3143250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857250" y="3143250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Missing objects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742950" y="357187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857250" y="3571875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Wrong color binding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742950" y="4000500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857250" y="4000500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Object–attribute confusion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742950" y="442912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857250" y="4429125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Blending of multiple objects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762000" y="4857750"/>
            <a:ext cx="509587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“...the model may draw only one object, or swap the colors. This violation of meaning is called semantic misalignment.”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571500" y="4857750"/>
            <a:ext cx="28575" cy="800100"/>
          </a:xfrm>
          <a:prstGeom prst="rect">
            <a:avLst/>
          </a:prstGeom>
          <a:solidFill>
            <a:srgbClr val="4F46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Motivation: Typical Failures</a:t>
            </a:r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650" y="2190750"/>
            <a:ext cx="5481600" cy="2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6" name="Google Shape;1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28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742950" y="2000250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857250" y="2000250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Cross-attention links image pixels ↔ text tokens.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742950" y="242887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857250" y="2428875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Controls what part of the image "listens to" which word.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42950" y="2857500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857250" y="2857500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Crucial for placing objects and attributes correctly.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762000" y="3333750"/>
            <a:ext cx="5095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“If cross-attention for ‘black’ overlaps with ‘clock’, the clock might incorrectly become black.”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571500" y="3333750"/>
            <a:ext cx="28575" cy="533400"/>
          </a:xfrm>
          <a:prstGeom prst="rect">
            <a:avLst/>
          </a:prstGeom>
          <a:solidFill>
            <a:srgbClr val="4F46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Background: Cross-Attention</a:t>
            </a: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050" y="1422350"/>
            <a:ext cx="5719326" cy="31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742950" y="2000250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857250" y="2000250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Self-attention captures word-to-word relationships.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742950" y="242887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857250" y="2428875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E.g., “black → car”, “white → clock”.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742950" y="2857500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857250" y="2857500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structure exists in the text encoder.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762000" y="3333750"/>
            <a:ext cx="509587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“The CLIP text encoder internally knows grammatical relations... But this information never reaches the image generator.”</a:t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571500" y="3333750"/>
            <a:ext cx="28575" cy="800100"/>
          </a:xfrm>
          <a:prstGeom prst="rect">
            <a:avLst/>
          </a:prstGeom>
          <a:solidFill>
            <a:srgbClr val="4F46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Background: Self-Attention (Text Encoder)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75" y="2214271"/>
            <a:ext cx="5938648" cy="24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6" name="Google Shape;1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7" name="Google Shape;15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428875"/>
            <a:ext cx="528637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8" name="Google Shape;15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2428875"/>
            <a:ext cx="5286375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962025" y="2819400"/>
            <a:ext cx="473059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What it does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962025" y="3467100"/>
            <a:ext cx="450532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Forces the model to attend to all subjects during generation.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962025" y="4229100"/>
            <a:ext cx="45053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Solves "catastrophic neglect" (missing objects).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6724650" y="2819400"/>
            <a:ext cx="473059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The Limitation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6724650" y="3467100"/>
            <a:ext cx="450532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Good for “object presence,” but </a:t>
            </a:r>
            <a:r>
              <a:rPr b="1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not fine attribute control.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6724650" y="4229100"/>
            <a:ext cx="450532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“...it does not solve attribute binding — it does not know which color belongs to which object.”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Prior Work: Attend-and-Excite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56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/>
        </p:nvSpPr>
        <p:spPr>
          <a:xfrm>
            <a:off x="742950" y="2476500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857250" y="2476500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Uses an external syntax parser (like SpaCy).</a:t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742950" y="290512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857250" y="2905125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Encourages correct attribute–entity pairs.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742950" y="3333750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857250" y="3333750"/>
            <a:ext cx="500062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Separation of incorrect pairs.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6143200" y="237090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D94646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6257500" y="2370900"/>
            <a:ext cx="5000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D94646"/>
                </a:solidFill>
                <a:latin typeface="Lato"/>
                <a:ea typeface="Lato"/>
                <a:cs typeface="Lato"/>
                <a:sym typeface="Lato"/>
              </a:rPr>
              <a:t>Good, but depends heavily on parser quality.</a:t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6257500" y="2855425"/>
            <a:ext cx="50958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“But if the parser fails or prompt is unusual, the method breaks. Also, [it] requires extra computation...”</a:t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6081713" y="2894125"/>
            <a:ext cx="28500" cy="800100"/>
          </a:xfrm>
          <a:prstGeom prst="rect">
            <a:avLst/>
          </a:prstGeom>
          <a:solidFill>
            <a:srgbClr val="4F46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Prior Work: Linguistic Binding (SynGen)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571500" y="1503275"/>
            <a:ext cx="819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Concept: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Regulates attention using contrastive constraints.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571500" y="1979525"/>
            <a:ext cx="819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Limitation 1: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Needs hand-designed token grouping.</a:t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571500" y="2455775"/>
            <a:ext cx="819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Limitation 2: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Sometimes creates hard, unnatural boundaries in the generated image.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571500" y="2932025"/>
            <a:ext cx="819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Quote: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“...it still needs hand-designed token groups and can make images look unnatural.”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Prior Work: CONFORM / Attention Regulation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/>
        </p:nvSpPr>
        <p:spPr>
          <a:xfrm>
            <a:off x="571500" y="1654625"/>
            <a:ext cx="108201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“This paper shows that </a:t>
            </a:r>
            <a:r>
              <a:rPr b="1" i="0" lang="en-US" sz="18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cross-attention blindly follows text embeddings</a:t>
            </a:r>
            <a:r>
              <a:rPr b="0" i="0" lang="en-US" sz="18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. If embeddings for ‘black’ and ‘white’ look similar, then their attention maps overlap, causing color confusion.”</a:t>
            </a:r>
            <a:endParaRPr sz="1800"/>
          </a:p>
        </p:txBody>
      </p:sp>
      <p:sp>
        <p:nvSpPr>
          <p:cNvPr id="196" name="Google Shape;196;p21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This Paper: Key Observation</a:t>
            </a:r>
            <a:r>
              <a:rPr lang="en-US" sz="300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619700" y="2809200"/>
            <a:ext cx="108201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“The text encoder’s self-attention perfectly captures grammar. But due to the </a:t>
            </a:r>
            <a:r>
              <a:rPr b="1" lang="en-US" sz="180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attention-sink effect</a:t>
            </a:r>
            <a:r>
              <a:rPr lang="en-US" sz="180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, the final token embeddings lose these relationships, so the UNet never sees them.”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E293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0" y="3861900"/>
            <a:ext cx="31908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925" y="3861900"/>
            <a:ext cx="2008200" cy="229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9800" y="3861888"/>
            <a:ext cx="2069857" cy="23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8451400" y="6268775"/>
            <a:ext cx="2008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Final Token Embeddings</a:t>
            </a:r>
            <a:endParaRPr sz="1200">
              <a:solidFill>
                <a:srgbClr val="1E293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5557300" y="6268775"/>
            <a:ext cx="2008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How it should be…</a:t>
            </a:r>
            <a:endParaRPr sz="1200">
              <a:solidFill>
                <a:srgbClr val="1E293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